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lvl1pPr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1pPr>
    <a:lvl2pPr indent="228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2pPr>
    <a:lvl3pPr indent="457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3pPr>
    <a:lvl4pPr indent="685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4pPr>
    <a:lvl5pPr indent="9144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5pPr>
    <a:lvl6pPr indent="11430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6pPr>
    <a:lvl7pPr indent="1371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7pPr>
    <a:lvl8pPr indent="1600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8pPr>
    <a:lvl9pPr indent="1828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D455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  <a:endParaRPr sz="46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  <a:endParaRPr sz="46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  <a:endParaRPr sz="46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  <a:endParaRPr sz="46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  <a:endParaRPr sz="46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  <a:endParaRPr sz="46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  <a:endParaRPr sz="46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  <a:endParaRPr sz="46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  <a:endParaRPr sz="46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  <a:endParaRPr sz="46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  <a:endParaRPr sz="46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  <a:endParaRPr sz="46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titleStyle>
    <p:bodyStyle>
      <a:lvl1pPr marL="5207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marL="10414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marL="15621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marL="20828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marL="26035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marL="31242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marL="36449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marL="41656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marL="46863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355600" y="458540"/>
            <a:ext cx="12293600" cy="3238501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Poder Judiciario</a:t>
            </a:r>
          </a:p>
        </p:txBody>
      </p:sp>
      <p:sp>
        <p:nvSpPr>
          <p:cNvPr id="33" name="Shape 33"/>
          <p:cNvSpPr/>
          <p:nvPr/>
        </p:nvSpPr>
        <p:spPr>
          <a:xfrm>
            <a:off x="10302784" y="8090637"/>
            <a:ext cx="5637011" cy="15585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0" algn="l" defTabSz="914400">
              <a:spcBef>
                <a:spcPts val="500"/>
              </a:spcBef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12745"/>
                </a:solidFill>
                <a:latin typeface="Trebuchet MS"/>
                <a:ea typeface="Trebuchet MS"/>
                <a:cs typeface="Trebuchet MS"/>
                <a:sym typeface="Trebuchet MS"/>
              </a:rPr>
              <a:t>Pedro Kronberg</a:t>
            </a:r>
            <a:endParaRPr sz="2200">
              <a:solidFill>
                <a:srgbClr val="212745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lvl="0" algn="l" defTabSz="914400">
              <a:spcBef>
                <a:spcPts val="500"/>
              </a:spcBef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12745"/>
                </a:solidFill>
                <a:latin typeface="Trebuchet MS"/>
                <a:ea typeface="Trebuchet MS"/>
                <a:cs typeface="Trebuchet MS"/>
                <a:sym typeface="Trebuchet MS"/>
              </a:rPr>
              <a:t>Hiago Rafael</a:t>
            </a:r>
            <a:endParaRPr sz="2200">
              <a:solidFill>
                <a:srgbClr val="212745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lvl="0" algn="l" defTabSz="914400">
              <a:spcBef>
                <a:spcPts val="500"/>
              </a:spcBef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12745"/>
                </a:solidFill>
                <a:latin typeface="Trebuchet MS"/>
                <a:ea typeface="Trebuchet MS"/>
                <a:cs typeface="Trebuchet MS"/>
                <a:sym typeface="Trebuchet MS"/>
              </a:rPr>
              <a:t>Vinicius Cabral</a:t>
            </a:r>
          </a:p>
        </p:txBody>
      </p:sp>
      <p:pic>
        <p:nvPicPr>
          <p:cNvPr id="34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5789" y="4168295"/>
            <a:ext cx="4593222" cy="459322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wet-cat-logofinal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536485" y="7019093"/>
            <a:ext cx="3238501" cy="3238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C3260C"/>
              </a:buClr>
              <a:buFont typeface="Georgia"/>
              <a:defRPr sz="52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5200">
                <a:solidFill>
                  <a:srgbClr val="535353"/>
                </a:solidFill>
              </a:rPr>
              <a:t>8 Filtros</a:t>
            </a:r>
          </a:p>
        </p:txBody>
      </p:sp>
      <p:pic>
        <p:nvPicPr>
          <p:cNvPr id="68" name="image11.png" descr="C:\Users\TEMP.UP.001\Desktop\filtros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45499" y="2246187"/>
            <a:ext cx="6513802" cy="68167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cover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Melhorias</a:t>
            </a:r>
          </a:p>
        </p:txBody>
      </p:sp>
      <p:sp>
        <p:nvSpPr>
          <p:cNvPr id="71" name="Shape 71"/>
          <p:cNvSpPr/>
          <p:nvPr>
            <p:ph type="body" idx="1"/>
          </p:nvPr>
        </p:nvSpPr>
        <p:spPr>
          <a:xfrm>
            <a:off x="8093812" y="2464371"/>
            <a:ext cx="4817490" cy="6127752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900">
                <a:solidFill>
                  <a:srgbClr val="535353"/>
                </a:solidFill>
              </a:rPr>
              <a:t>Mais escolhas</a:t>
            </a:r>
            <a:endParaRPr sz="5900">
              <a:solidFill>
                <a:srgbClr val="53535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5900">
                <a:solidFill>
                  <a:srgbClr val="535353"/>
                </a:solidFill>
              </a:rPr>
              <a:t>Mais enxuto</a:t>
            </a:r>
          </a:p>
        </p:txBody>
      </p:sp>
      <p:pic>
        <p:nvPicPr>
          <p:cNvPr id="72" name="pasted-image-small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7514" y="3240472"/>
            <a:ext cx="7285039" cy="58875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cover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Programas</a:t>
            </a:r>
          </a:p>
        </p:txBody>
      </p:sp>
      <p:pic>
        <p:nvPicPr>
          <p:cNvPr id="7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7267" y="2685154"/>
            <a:ext cx="6090471" cy="62288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cover dir="l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title"/>
          </p:nvPr>
        </p:nvSpPr>
        <p:spPr>
          <a:xfrm>
            <a:off x="3753862" y="6436381"/>
            <a:ext cx="12293601" cy="2438401"/>
          </a:xfrm>
          <a:prstGeom prst="rect">
            <a:avLst/>
          </a:prstGeom>
        </p:spPr>
        <p:txBody>
          <a:bodyPr/>
          <a:lstStyle/>
          <a:p>
            <a:pPr lvl="0" defTabSz="438150">
              <a:defRPr cap="none" sz="1800">
                <a:solidFill>
                  <a:srgbClr val="000000"/>
                </a:solidFill>
              </a:defRPr>
            </a:pPr>
            <a:r>
              <a:rPr cap="all" sz="5400">
                <a:solidFill>
                  <a:srgbClr val="535353"/>
                </a:solidFill>
              </a:rPr>
              <a:t>Planilha</a:t>
            </a:r>
            <a:endParaRPr cap="all" sz="5400">
              <a:solidFill>
                <a:srgbClr val="535353"/>
              </a:solidFill>
            </a:endParaRPr>
          </a:p>
          <a:p>
            <a:pPr lvl="0" defTabSz="438150">
              <a:defRPr cap="none" sz="1800">
                <a:solidFill>
                  <a:srgbClr val="000000"/>
                </a:solidFill>
              </a:defRPr>
            </a:pPr>
            <a:r>
              <a:rPr cap="all" sz="5400">
                <a:solidFill>
                  <a:srgbClr val="535353"/>
                </a:solidFill>
              </a:rPr>
              <a:t>de </a:t>
            </a:r>
            <a:endParaRPr cap="all" sz="5400">
              <a:solidFill>
                <a:srgbClr val="535353"/>
              </a:solidFill>
            </a:endParaRPr>
          </a:p>
          <a:p>
            <a:pPr lvl="0" defTabSz="438150">
              <a:defRPr cap="none" sz="1800">
                <a:solidFill>
                  <a:srgbClr val="000000"/>
                </a:solidFill>
              </a:defRPr>
            </a:pPr>
            <a:r>
              <a:rPr cap="all" sz="5400">
                <a:solidFill>
                  <a:srgbClr val="535353"/>
                </a:solidFill>
              </a:rPr>
              <a:t>planejamento</a:t>
            </a:r>
          </a:p>
        </p:txBody>
      </p:sp>
      <p:pic>
        <p:nvPicPr>
          <p:cNvPr id="78" name="image15.png" descr="C:\Users\TEMP.UP.008\Desktop\Sem Título-3.png"/>
          <p:cNvPicPr/>
          <p:nvPr/>
        </p:nvPicPr>
        <p:blipFill>
          <a:blip r:embed="rId2">
            <a:extLst/>
          </a:blip>
          <a:srcRect l="0" t="0" r="0" b="24195"/>
          <a:stretch>
            <a:fillRect/>
          </a:stretch>
        </p:blipFill>
        <p:spPr>
          <a:xfrm>
            <a:off x="-25060" y="5492868"/>
            <a:ext cx="8569741" cy="4325413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image16.png" descr="C:\Users\TEMP.UP.008\Desktop\Sem Título-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68729" y="-28233"/>
            <a:ext cx="19080450" cy="57598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cover dir="l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xfrm>
            <a:off x="355600" y="-94015"/>
            <a:ext cx="12293600" cy="2438401"/>
          </a:xfrm>
          <a:prstGeom prst="rect">
            <a:avLst/>
          </a:prstGeom>
        </p:spPr>
        <p:txBody>
          <a:bodyPr/>
          <a:lstStyle>
            <a:lvl1pPr>
              <a:buClr>
                <a:srgbClr val="C3260C"/>
              </a:buClr>
              <a:buFont typeface="Georgia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Referências</a:t>
            </a:r>
          </a:p>
        </p:txBody>
      </p:sp>
      <p:sp>
        <p:nvSpPr>
          <p:cNvPr id="82" name="Shape 82"/>
          <p:cNvSpPr/>
          <p:nvPr/>
        </p:nvSpPr>
        <p:spPr>
          <a:xfrm>
            <a:off x="630599" y="3512890"/>
            <a:ext cx="10931135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 defTabSz="914400">
              <a:defRPr sz="30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lvl="0">
              <a:defRPr sz="1800"/>
            </a:pPr>
            <a:r>
              <a:rPr sz="3000"/>
              <a:t>http://kotaku.com/5937353/why-im-rallying-for-shorter-games</a:t>
            </a:r>
          </a:p>
        </p:txBody>
      </p:sp>
      <p:sp>
        <p:nvSpPr>
          <p:cNvPr id="83" name="Shape 83"/>
          <p:cNvSpPr/>
          <p:nvPr/>
        </p:nvSpPr>
        <p:spPr>
          <a:xfrm>
            <a:off x="630599" y="5042666"/>
            <a:ext cx="10701557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 defTabSz="914400">
              <a:defRPr sz="30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lvl="0">
              <a:defRPr sz="1800"/>
            </a:pPr>
            <a:r>
              <a:rPr sz="3000"/>
              <a:t>http://www.knowngriefers.com/2012/06/dead-men-tell-no-tales-reflections-on.html</a:t>
            </a:r>
          </a:p>
        </p:txBody>
      </p:sp>
      <p:sp>
        <p:nvSpPr>
          <p:cNvPr id="84" name="Shape 84"/>
          <p:cNvSpPr/>
          <p:nvPr/>
        </p:nvSpPr>
        <p:spPr>
          <a:xfrm>
            <a:off x="692014" y="6398793"/>
            <a:ext cx="10326552" cy="142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 defTabSz="914400">
              <a:defRPr sz="30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lvl="0">
              <a:defRPr sz="1800"/>
            </a:pPr>
            <a:r>
              <a:rPr sz="3000"/>
              <a:t>https://docs.google.com/presentation/d/195q8FeDtdC9OkTvCgwJ1IRLnvPD5ioJLbwjorOPRsf0/edit?pli=1#slide=id.p</a:t>
            </a:r>
          </a:p>
        </p:txBody>
      </p:sp>
    </p:spTree>
  </p:cSld>
  <p:clrMapOvr>
    <a:masterClrMapping/>
  </p:clrMapOvr>
  <p:transition spd="slow" advClick="1">
    <p:cover dir="l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/>
          </p:nvPr>
        </p:nvSpPr>
        <p:spPr>
          <a:xfrm>
            <a:off x="1270000" y="2293621"/>
            <a:ext cx="10464800" cy="1282701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GamePlay</a:t>
            </a:r>
          </a:p>
        </p:txBody>
      </p:sp>
      <p:pic>
        <p:nvPicPr>
          <p:cNvPr id="87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5789" y="3820280"/>
            <a:ext cx="4593222" cy="45932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cover dir="l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title"/>
          </p:nvPr>
        </p:nvSpPr>
        <p:spPr>
          <a:xfrm>
            <a:off x="1270000" y="797878"/>
            <a:ext cx="10464800" cy="1282701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Arvore de escolhas</a:t>
            </a:r>
          </a:p>
        </p:txBody>
      </p:sp>
      <p:pic>
        <p:nvPicPr>
          <p:cNvPr id="90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37790" y="4490878"/>
            <a:ext cx="1695319" cy="2656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94974" y="4876823"/>
            <a:ext cx="1271910" cy="2189711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pasted-image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45014" y="2041620"/>
            <a:ext cx="2125850" cy="2071343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hape 93"/>
          <p:cNvSpPr/>
          <p:nvPr/>
        </p:nvSpPr>
        <p:spPr>
          <a:xfrm flipH="1">
            <a:off x="5112269" y="4378085"/>
            <a:ext cx="1759471" cy="1759470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/>
          </a:p>
        </p:txBody>
      </p:sp>
      <p:sp>
        <p:nvSpPr>
          <p:cNvPr id="94" name="Shape 94"/>
          <p:cNvSpPr/>
          <p:nvPr/>
        </p:nvSpPr>
        <p:spPr>
          <a:xfrm>
            <a:off x="6706713" y="4376419"/>
            <a:ext cx="1412069" cy="1761590"/>
          </a:xfrm>
          <a:prstGeom prst="line">
            <a:avLst/>
          </a:prstGeom>
          <a:ln w="25400">
            <a:solidFill>
              <a:srgbClr val="7888A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/>
          </a:p>
        </p:txBody>
      </p:sp>
    </p:spTree>
  </p:cSld>
  <p:clrMapOvr>
    <a:masterClrMapping/>
  </p:clrMapOvr>
  <p:transition spd="slow" advClick="1"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/>
          </p:nvPr>
        </p:nvSpPr>
        <p:spPr>
          <a:xfrm>
            <a:off x="355600" y="-190104"/>
            <a:ext cx="12293600" cy="3238501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Obrigado</a:t>
            </a:r>
          </a:p>
        </p:txBody>
      </p:sp>
      <p:pic>
        <p:nvPicPr>
          <p:cNvPr id="97" name="wet-cat-logofinal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59886" y="2117197"/>
            <a:ext cx="8085028" cy="80850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C3260C"/>
              </a:buClr>
              <a:buFont typeface="Georgia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Gênero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1769909" y="2161085"/>
            <a:ext cx="9464983" cy="6272137"/>
            <a:chOff x="-88900" y="-50799"/>
            <a:chExt cx="9464981" cy="6272136"/>
          </a:xfrm>
        </p:grpSpPr>
        <p:pic>
          <p:nvPicPr>
            <p:cNvPr id="39" name="pasted-image.png"/>
            <p:cNvPicPr/>
            <p:nvPr/>
          </p:nvPicPr>
          <p:blipFill>
            <a:blip r:embed="rId2">
              <a:extLst/>
            </a:blip>
            <a:srcRect l="0" t="0" r="3899" b="0"/>
            <a:stretch>
              <a:fillRect/>
            </a:stretch>
          </p:blipFill>
          <p:spPr>
            <a:xfrm>
              <a:off x="0" y="0"/>
              <a:ext cx="9287182" cy="603083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8" name="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88900" y="-50800"/>
              <a:ext cx="9464982" cy="6272137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 advClick="1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C3260C"/>
              </a:buClr>
              <a:buFont typeface="Georgia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High Concept</a:t>
            </a:r>
          </a:p>
        </p:txBody>
      </p:sp>
      <p:pic>
        <p:nvPicPr>
          <p:cNvPr id="43" name="image2.png" descr="C:\Temp\jud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99059" y="4047497"/>
            <a:ext cx="2438401" cy="2438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4" name="image3.png" descr="http://icons.iconarchive.com/icons/icons8/ios7/256/Business-Decision-icon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52770" y="4035278"/>
            <a:ext cx="2438401" cy="2438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5" name="image4.png" descr="http://dinergicfit.com/wp-content/uploads/2013/11/Decisions-Decision-icon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73155" y="3800405"/>
            <a:ext cx="2932585" cy="29325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C3260C"/>
              </a:buClr>
              <a:buFont typeface="Georgia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Mecânicas </a:t>
            </a:r>
          </a:p>
        </p:txBody>
      </p:sp>
      <p:pic>
        <p:nvPicPr>
          <p:cNvPr id="48" name="pasted-image-enhanced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9553" y="3051005"/>
            <a:ext cx="6652956" cy="4302960"/>
          </a:xfrm>
          <a:prstGeom prst="rect">
            <a:avLst/>
          </a:prstGeom>
          <a:ln w="25400">
            <a:miter lim="400000"/>
          </a:ln>
          <a:effectLst>
            <a:reflection blurRad="0" stA="22661" stPos="0" endA="0" endPos="40000" dist="0" dir="5400000" fadeDir="5400000" sx="100000" sy="-100000" kx="0" ky="0" algn="bl" rotWithShape="0"/>
          </a:effectLst>
        </p:spPr>
      </p:pic>
      <p:pic>
        <p:nvPicPr>
          <p:cNvPr id="49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00796" y="3051005"/>
            <a:ext cx="5737227" cy="4302919"/>
          </a:xfrm>
          <a:prstGeom prst="rect">
            <a:avLst/>
          </a:prstGeom>
          <a:ln w="25400">
            <a:miter lim="400000"/>
          </a:ln>
          <a:effectLst>
            <a:reflection blurRad="0" stA="291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spd="med" advClick="1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C3260C"/>
              </a:buClr>
              <a:buFont typeface="Georgia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Dinâmica</a:t>
            </a:r>
          </a:p>
        </p:txBody>
      </p:sp>
      <p:pic>
        <p:nvPicPr>
          <p:cNvPr id="52" name="image6.png" descr="C:\Users\TEMP.UP.001\Desktop\Sem título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7440" y="4091127"/>
            <a:ext cx="9009920" cy="3577946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14300" dist="12700" dir="5400000">
              <a:srgbClr val="000000"/>
            </a:outerShdw>
          </a:effectLst>
        </p:spPr>
      </p:pic>
    </p:spTree>
  </p:cSld>
  <p:clrMapOvr>
    <a:masterClrMapping/>
  </p:clrMapOvr>
  <p:transition spd="med" advClick="1"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C3260C"/>
              </a:buClr>
              <a:buFont typeface="Georgia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Estética</a:t>
            </a:r>
          </a:p>
        </p:txBody>
      </p:sp>
      <p:pic>
        <p:nvPicPr>
          <p:cNvPr id="5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31919" y="2888768"/>
            <a:ext cx="9191417" cy="49224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C3260C"/>
              </a:buClr>
              <a:buFont typeface="Georgia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Tema Unificador</a:t>
            </a:r>
          </a:p>
        </p:txBody>
      </p:sp>
      <p:pic>
        <p:nvPicPr>
          <p:cNvPr id="58" name="image10.png" descr="http://clipartist.info/openclipart.org/SVG/rg1024/meeting_point_symbol-800px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82119" y="2976378"/>
            <a:ext cx="5040561" cy="50405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push dir="l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xfrm>
            <a:off x="-2100976" y="6866281"/>
            <a:ext cx="12293601" cy="2438401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Retórica</a:t>
            </a:r>
          </a:p>
        </p:txBody>
      </p:sp>
      <p:pic>
        <p:nvPicPr>
          <p:cNvPr id="61" name="image12.png" descr="C:\Users\TEMP.UP.008\Desktop\Trabalho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53696" y="-1"/>
            <a:ext cx="8148160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C3260C"/>
              </a:buClr>
              <a:buFont typeface="Georgia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Controle Indireto</a:t>
            </a:r>
          </a:p>
        </p:txBody>
      </p:sp>
      <p:pic>
        <p:nvPicPr>
          <p:cNvPr id="6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1491" y="5469448"/>
            <a:ext cx="7421818" cy="4116303"/>
          </a:xfrm>
          <a:prstGeom prst="rect">
            <a:avLst/>
          </a:prstGeom>
          <a:ln w="25400">
            <a:miter lim="400000"/>
          </a:ln>
          <a:effectLst>
            <a:reflection blurRad="0" stA="32498" stPos="0" endA="0" endPos="40000" dist="0" dir="5400000" fadeDir="5400000" sx="100000" sy="-100000" kx="0" ky="0" algn="bl" rotWithShape="0"/>
          </a:effectLst>
        </p:spPr>
      </p:pic>
      <p:pic>
        <p:nvPicPr>
          <p:cNvPr id="65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06447" y="2208545"/>
            <a:ext cx="6791907" cy="40235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cover dir="l"/>
  </p:transition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